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9" r:id="rId3"/>
    <p:sldId id="260" r:id="rId4"/>
    <p:sldId id="257" r:id="rId5"/>
    <p:sldId id="258" r:id="rId6"/>
    <p:sldId id="262" r:id="rId7"/>
    <p:sldId id="261" r:id="rId8"/>
    <p:sldId id="263" r:id="rId9"/>
    <p:sldId id="264" r:id="rId10"/>
    <p:sldId id="265" r:id="rId11"/>
    <p:sldId id="266" r:id="rId12"/>
    <p:sldId id="268" r:id="rId13"/>
    <p:sldId id="267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7" r:id="rId22"/>
    <p:sldId id="276" r:id="rId23"/>
    <p:sldId id="27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08" y="-21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1ED20-DA39-4DA5-B3FB-DC9FBC264457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36F92-1CE3-4199-82D7-1DF0D1879F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1ED20-DA39-4DA5-B3FB-DC9FBC264457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36F92-1CE3-4199-82D7-1DF0D1879F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1ED20-DA39-4DA5-B3FB-DC9FBC264457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36F92-1CE3-4199-82D7-1DF0D1879F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1ED20-DA39-4DA5-B3FB-DC9FBC264457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36F92-1CE3-4199-82D7-1DF0D1879F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1ED20-DA39-4DA5-B3FB-DC9FBC264457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41F36F92-1CE3-4199-82D7-1DF0D1879F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1ED20-DA39-4DA5-B3FB-DC9FBC264457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36F92-1CE3-4199-82D7-1DF0D1879F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1ED20-DA39-4DA5-B3FB-DC9FBC264457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36F92-1CE3-4199-82D7-1DF0D1879F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1ED20-DA39-4DA5-B3FB-DC9FBC264457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36F92-1CE3-4199-82D7-1DF0D1879F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1ED20-DA39-4DA5-B3FB-DC9FBC264457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36F92-1CE3-4199-82D7-1DF0D1879F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1ED20-DA39-4DA5-B3FB-DC9FBC264457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36F92-1CE3-4199-82D7-1DF0D1879F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1ED20-DA39-4DA5-B3FB-DC9FBC264457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36F92-1CE3-4199-82D7-1DF0D1879F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601ED20-DA39-4DA5-B3FB-DC9FBC264457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1F36F92-1CE3-4199-82D7-1DF0D1879FD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7240" y="548680"/>
            <a:ext cx="7543800" cy="2823170"/>
          </a:xfrm>
        </p:spPr>
        <p:txBody>
          <a:bodyPr/>
          <a:lstStyle/>
          <a:p>
            <a:r>
              <a:rPr lang="ru-RU" dirty="0" smtClean="0"/>
              <a:t>Тема: Во сколько раз больше или меньше?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Урок </a:t>
            </a:r>
            <a:r>
              <a:rPr lang="ru-RU" dirty="0"/>
              <a:t>математики во 2 классе по программе «Школа XXI века</a:t>
            </a:r>
            <a:r>
              <a:rPr lang="ru-RU" dirty="0" smtClean="0"/>
              <a:t>»</a:t>
            </a:r>
          </a:p>
          <a:p>
            <a:r>
              <a:rPr lang="ru-RU" dirty="0" smtClean="0"/>
              <a:t>Подготовила: учитель </a:t>
            </a:r>
            <a:r>
              <a:rPr lang="ru-RU" dirty="0" smtClean="0"/>
              <a:t>начальных классов Мещерякова В.Н 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930165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979711" y="4437112"/>
            <a:ext cx="4320481" cy="914400"/>
          </a:xfrm>
        </p:spPr>
        <p:txBody>
          <a:bodyPr>
            <a:normAutofit fontScale="90000"/>
          </a:bodyPr>
          <a:lstStyle/>
          <a:p>
            <a:r>
              <a:rPr lang="ru-RU" sz="7200" dirty="0" smtClean="0"/>
              <a:t>6     8 = 48</a:t>
            </a:r>
            <a:endParaRPr lang="ru-RU" sz="72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23606" y="1659216"/>
            <a:ext cx="2137632" cy="1409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44097" y="1659216"/>
            <a:ext cx="2116895" cy="1396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9354" y="1674349"/>
            <a:ext cx="2114685" cy="1394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659216"/>
            <a:ext cx="2137632" cy="1409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27365"/>
            <a:ext cx="2007636" cy="1324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23606" y="124926"/>
            <a:ext cx="2011334" cy="13264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98728" y="127365"/>
            <a:ext cx="2007635" cy="1324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0652" y="116633"/>
            <a:ext cx="2075084" cy="1368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вал 3"/>
          <p:cNvSpPr/>
          <p:nvPr/>
        </p:nvSpPr>
        <p:spPr>
          <a:xfrm>
            <a:off x="2987824" y="4653136"/>
            <a:ext cx="288032" cy="28803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742933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Составь такую фигуру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124744"/>
            <a:ext cx="6459145" cy="3096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623236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504" y="4876800"/>
            <a:ext cx="8640960" cy="1648544"/>
          </a:xfrm>
        </p:spPr>
        <p:txBody>
          <a:bodyPr/>
          <a:lstStyle/>
          <a:p>
            <a:pPr algn="ctr"/>
            <a:r>
              <a:rPr lang="ru-RU" dirty="0"/>
              <a:t>	Уберите 2 палочки так, чтобы осталось 2 квадрата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124744"/>
            <a:ext cx="6459145" cy="3096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970117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Проверь:</a:t>
            </a: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196752"/>
            <a:ext cx="5998342" cy="3037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213555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504" y="4876800"/>
            <a:ext cx="8640960" cy="1648544"/>
          </a:xfrm>
        </p:spPr>
        <p:txBody>
          <a:bodyPr/>
          <a:lstStyle/>
          <a:p>
            <a:pPr algn="ctr"/>
            <a:r>
              <a:rPr lang="ru-RU" dirty="0"/>
              <a:t>	Уберите 2 палочки так, </a:t>
            </a:r>
            <a:r>
              <a:rPr lang="ru-RU" dirty="0" smtClean="0"/>
              <a:t>чтобы квадратов не осталось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124744"/>
            <a:ext cx="6459145" cy="3096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790184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Проверь:</a:t>
            </a: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365354"/>
            <a:ext cx="5721129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382402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504" y="4437112"/>
            <a:ext cx="8928992" cy="2304256"/>
          </a:xfrm>
        </p:spPr>
        <p:txBody>
          <a:bodyPr/>
          <a:lstStyle/>
          <a:p>
            <a:pPr algn="ctr"/>
            <a:r>
              <a:rPr lang="ru-RU" dirty="0"/>
              <a:t>	Уберите 3 палочки так, чтобы осталось 2 квадрата. Какой ещё остался многоугольник?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548680"/>
            <a:ext cx="6459145" cy="3096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72599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Проверь:</a:t>
            </a:r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340768"/>
            <a:ext cx="6847459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047722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504" y="2996952"/>
            <a:ext cx="8837642" cy="3528392"/>
          </a:xfrm>
        </p:spPr>
        <p:txBody>
          <a:bodyPr/>
          <a:lstStyle/>
          <a:p>
            <a:r>
              <a:rPr lang="ru-RU" dirty="0" smtClean="0"/>
              <a:t>Каких фигур больше?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На сколько кругов больше, чем треугольников?</a:t>
            </a:r>
            <a:endParaRPr lang="ru-RU" dirty="0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107504" y="1700808"/>
            <a:ext cx="1060704" cy="914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1155601" y="1700808"/>
            <a:ext cx="1060704" cy="914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2216305" y="1700808"/>
            <a:ext cx="1060704" cy="914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 rot="5400000">
            <a:off x="4238427" y="1701667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5211850" y="1712997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7084592" y="170827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8030746" y="1691114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3296512" y="170827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6170192" y="1691114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19499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504" y="2996952"/>
            <a:ext cx="8837642" cy="3528392"/>
          </a:xfrm>
        </p:spPr>
        <p:txBody>
          <a:bodyPr/>
          <a:lstStyle/>
          <a:p>
            <a:r>
              <a:rPr lang="ru-RU" dirty="0" smtClean="0"/>
              <a:t>Каких фигур меньше?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На сколько треугольников меньше, чем кругов?</a:t>
            </a:r>
            <a:endParaRPr lang="ru-RU" dirty="0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107504" y="1700808"/>
            <a:ext cx="1060704" cy="914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1155601" y="1700808"/>
            <a:ext cx="1060704" cy="914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2216305" y="1700808"/>
            <a:ext cx="1060704" cy="914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 rot="5400000">
            <a:off x="4238427" y="1701667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5211850" y="1712997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7084592" y="170827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8030746" y="1691114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3296512" y="170827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6170192" y="1691114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442129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Минутка чистописания</a:t>
            </a:r>
            <a:endParaRPr lang="ru-RU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2" y="980728"/>
            <a:ext cx="4005961" cy="2825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447002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504" y="2996952"/>
            <a:ext cx="9036496" cy="3744416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Во сколько раз </a:t>
            </a:r>
            <a:r>
              <a:rPr lang="ru-RU" dirty="0" smtClean="0"/>
              <a:t>кругов </a:t>
            </a:r>
            <a:r>
              <a:rPr lang="ru-RU" dirty="0" smtClean="0">
                <a:solidFill>
                  <a:srgbClr val="FF0000"/>
                </a:solidFill>
              </a:rPr>
              <a:t>больше</a:t>
            </a:r>
            <a:r>
              <a:rPr lang="ru-RU" dirty="0" smtClean="0"/>
              <a:t>, чем треугольников?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FF0000"/>
                </a:solidFill>
              </a:rPr>
              <a:t>Во сколько раз </a:t>
            </a:r>
            <a:r>
              <a:rPr lang="ru-RU" dirty="0" smtClean="0"/>
              <a:t>треугольников </a:t>
            </a:r>
            <a:r>
              <a:rPr lang="ru-RU" dirty="0" smtClean="0">
                <a:solidFill>
                  <a:srgbClr val="FF0000"/>
                </a:solidFill>
              </a:rPr>
              <a:t>меньше</a:t>
            </a:r>
            <a:r>
              <a:rPr lang="ru-RU" dirty="0" smtClean="0"/>
              <a:t>, чем кругов?</a:t>
            </a:r>
            <a:endParaRPr lang="ru-RU" dirty="0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107504" y="1700808"/>
            <a:ext cx="1060704" cy="914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1155601" y="1700808"/>
            <a:ext cx="1060704" cy="914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2216305" y="1700808"/>
            <a:ext cx="1060704" cy="914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 rot="5400000">
            <a:off x="4238427" y="1701667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5211850" y="1712997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7084592" y="170827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8030746" y="1691114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3296512" y="170827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6170192" y="1691114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66473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349048"/>
            <a:ext cx="820891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/>
              <a:t>Тема: Во сколько раз больше или меньше?</a:t>
            </a:r>
            <a:endParaRPr lang="ru-RU" sz="4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28610" y="2132856"/>
            <a:ext cx="793182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/>
              <a:t>Цели: Познакомиться с понятиями «больше в …», «меньше в …»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xmlns="" val="5085883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296" t="13824" r="12841" b="10990"/>
          <a:stretch/>
        </p:blipFill>
        <p:spPr bwMode="auto">
          <a:xfrm>
            <a:off x="4979814" y="1988840"/>
            <a:ext cx="2109800" cy="2594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0833" y="394345"/>
            <a:ext cx="1338839" cy="2635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9034" y="376008"/>
            <a:ext cx="1341437" cy="2633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70027" y="2785790"/>
            <a:ext cx="2109787" cy="2597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6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88640"/>
            <a:ext cx="2109787" cy="2597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394782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4874949"/>
            <a:ext cx="7543800" cy="914400"/>
          </a:xfrm>
        </p:spPr>
        <p:txBody>
          <a:bodyPr/>
          <a:lstStyle/>
          <a:p>
            <a:r>
              <a:rPr lang="ru-RU" dirty="0" smtClean="0"/>
              <a:t>Рефлексия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24744" y="456054"/>
            <a:ext cx="803974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Tx/>
              <a:buChar char="-"/>
            </a:pPr>
            <a:r>
              <a:rPr lang="ru-RU" sz="4000" dirty="0" smtClean="0"/>
              <a:t>я усвоил, что означают понятия «больше в…», «меньше в …»</a:t>
            </a:r>
          </a:p>
          <a:p>
            <a:pPr marL="571500" indent="-571500">
              <a:buFontTx/>
              <a:buChar char="-"/>
            </a:pPr>
            <a:endParaRPr lang="ru-RU" sz="4000" dirty="0" smtClean="0"/>
          </a:p>
          <a:p>
            <a:r>
              <a:rPr lang="ru-RU" sz="4000" dirty="0" smtClean="0"/>
              <a:t>– нужно ещё поработать</a:t>
            </a:r>
          </a:p>
          <a:p>
            <a:endParaRPr lang="ru-RU" sz="4000" dirty="0" smtClean="0"/>
          </a:p>
          <a:p>
            <a:r>
              <a:rPr lang="ru-RU" sz="4000" dirty="0" smtClean="0"/>
              <a:t>– затрудняюсь ответить</a:t>
            </a:r>
            <a:endParaRPr lang="ru-RU" sz="4000" dirty="0"/>
          </a:p>
        </p:txBody>
      </p:sp>
      <p:sp>
        <p:nvSpPr>
          <p:cNvPr id="6" name="Овал 5"/>
          <p:cNvSpPr/>
          <p:nvPr/>
        </p:nvSpPr>
        <p:spPr>
          <a:xfrm>
            <a:off x="47684" y="456054"/>
            <a:ext cx="914400" cy="914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7684" y="280608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0" y="4077072"/>
            <a:ext cx="914400" cy="9144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32927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Минутка чистописания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331640" y="685801"/>
            <a:ext cx="7560840" cy="3657599"/>
          </a:xfrm>
        </p:spPr>
        <p:txBody>
          <a:bodyPr>
            <a:normAutofit/>
          </a:bodyPr>
          <a:lstStyle/>
          <a:p>
            <a:r>
              <a:rPr lang="ru-RU" sz="4000" dirty="0"/>
              <a:t>Д</a:t>
            </a:r>
            <a:r>
              <a:rPr lang="ru-RU" sz="4000" dirty="0" smtClean="0"/>
              <a:t>вузначное</a:t>
            </a:r>
          </a:p>
          <a:p>
            <a:r>
              <a:rPr lang="ru-RU" sz="4000" dirty="0" smtClean="0"/>
              <a:t>Нечётное</a:t>
            </a:r>
          </a:p>
          <a:p>
            <a:r>
              <a:rPr lang="ru-RU" sz="4000" dirty="0" smtClean="0"/>
              <a:t>В числе 4 десятка и 5 единиц</a:t>
            </a:r>
          </a:p>
          <a:p>
            <a:r>
              <a:rPr lang="ru-RU" sz="4000" dirty="0" smtClean="0"/>
              <a:t>Соседи числа 44 и 46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xmlns="" val="6748586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7240" y="4437112"/>
            <a:ext cx="6315040" cy="1354088"/>
          </a:xfrm>
        </p:spPr>
        <p:txBody>
          <a:bodyPr>
            <a:normAutofit fontScale="90000"/>
          </a:bodyPr>
          <a:lstStyle/>
          <a:p>
            <a:r>
              <a:rPr lang="ru-RU" sz="8000" dirty="0" smtClean="0"/>
              <a:t>Устный счёт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xmlns="" val="315201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" y="4876800"/>
            <a:ext cx="8964488" cy="1360512"/>
          </a:xfrm>
        </p:spPr>
        <p:txBody>
          <a:bodyPr/>
          <a:lstStyle/>
          <a:p>
            <a:r>
              <a:rPr lang="ru-RU" dirty="0" smtClean="0"/>
              <a:t>Какие числа нужно вставить?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6672"/>
            <a:ext cx="2669967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71286" y="1910203"/>
            <a:ext cx="2674799" cy="1518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4455" y="3424204"/>
            <a:ext cx="2609255" cy="14811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53711" y="3358821"/>
            <a:ext cx="2724435" cy="1546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3095" y="3393700"/>
            <a:ext cx="2662990" cy="151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93495" y="1907461"/>
            <a:ext cx="2674798" cy="1518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7" y="1910203"/>
            <a:ext cx="2669967" cy="1515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2227" y="476672"/>
            <a:ext cx="2663858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53711" y="476672"/>
            <a:ext cx="2663858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55576" y="682083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03648" y="1007774"/>
            <a:ext cx="6917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27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19872" y="690637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b="1" dirty="0">
                <a:solidFill>
                  <a:prstClr val="black"/>
                </a:solidFill>
              </a:rPr>
              <a:t>9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139952" y="3903180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b="1" dirty="0">
                <a:solidFill>
                  <a:prstClr val="black"/>
                </a:solidFill>
              </a:rPr>
              <a:t>9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420246" y="3490398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b="1" dirty="0">
                <a:solidFill>
                  <a:prstClr val="black"/>
                </a:solidFill>
              </a:rPr>
              <a:t>9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386641" y="400506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b="1" dirty="0" smtClean="0">
                <a:solidFill>
                  <a:prstClr val="black"/>
                </a:solidFill>
              </a:rPr>
              <a:t>45</a:t>
            </a:r>
            <a:endParaRPr lang="ru-RU" sz="2800" b="1" dirty="0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732239" y="251530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b="1" dirty="0" smtClean="0">
                <a:solidFill>
                  <a:prstClr val="black"/>
                </a:solidFill>
              </a:rPr>
              <a:t>63</a:t>
            </a:r>
            <a:endParaRPr lang="ru-RU" sz="2800" b="1" dirty="0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059024" y="249289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b="1" dirty="0" smtClean="0">
                <a:solidFill>
                  <a:prstClr val="black"/>
                </a:solidFill>
              </a:rPr>
              <a:t>72</a:t>
            </a:r>
            <a:endParaRPr lang="ru-RU" sz="2800" b="1" dirty="0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095439" y="2138129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b="1" dirty="0">
                <a:solidFill>
                  <a:prstClr val="black"/>
                </a:solidFill>
              </a:rPr>
              <a:t>9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55576" y="2138129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b="1" dirty="0" smtClean="0">
                <a:solidFill>
                  <a:prstClr val="black"/>
                </a:solidFill>
              </a:rPr>
              <a:t>2</a:t>
            </a:r>
            <a:endParaRPr lang="ru-RU" sz="2800" b="1" dirty="0">
              <a:solidFill>
                <a:prstClr val="black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732240" y="100777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b="1" dirty="0" smtClean="0">
                <a:solidFill>
                  <a:prstClr val="black"/>
                </a:solidFill>
              </a:rPr>
              <a:t>54</a:t>
            </a:r>
            <a:endParaRPr lang="ru-RU" sz="2800" b="1" dirty="0">
              <a:solidFill>
                <a:prstClr val="black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012160" y="662928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b="1" dirty="0">
                <a:solidFill>
                  <a:prstClr val="black"/>
                </a:solidFill>
              </a:rPr>
              <a:t>6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044058" y="100524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b="1" dirty="0" smtClean="0">
                <a:solidFill>
                  <a:prstClr val="black"/>
                </a:solidFill>
              </a:rPr>
              <a:t>81</a:t>
            </a:r>
            <a:endParaRPr lang="ru-RU" sz="2800" b="1" dirty="0">
              <a:solidFill>
                <a:prstClr val="black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746949" y="390318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b="1" dirty="0">
                <a:solidFill>
                  <a:prstClr val="black"/>
                </a:solidFill>
              </a:rPr>
              <a:t>27</a:t>
            </a:r>
          </a:p>
        </p:txBody>
      </p:sp>
    </p:spTree>
    <p:extLst>
      <p:ext uri="{BB962C8B-B14F-4D97-AF65-F5344CB8AC3E}">
        <p14:creationId xmlns:p14="http://schemas.microsoft.com/office/powerpoint/2010/main" xmlns="" val="15497107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" y="4876800"/>
            <a:ext cx="8964488" cy="1360512"/>
          </a:xfrm>
        </p:spPr>
        <p:txBody>
          <a:bodyPr/>
          <a:lstStyle/>
          <a:p>
            <a:pPr algn="ctr"/>
            <a:r>
              <a:rPr lang="ru-RU" dirty="0" smtClean="0"/>
              <a:t>Проверь себя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6672"/>
            <a:ext cx="2669967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71286" y="1910203"/>
            <a:ext cx="2674799" cy="1518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4455" y="3408951"/>
            <a:ext cx="2609255" cy="14811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53711" y="3358821"/>
            <a:ext cx="2724435" cy="1546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3095" y="3393700"/>
            <a:ext cx="2662990" cy="151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93495" y="1907461"/>
            <a:ext cx="2674798" cy="1518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7" y="1910203"/>
            <a:ext cx="2669967" cy="1515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2227" y="476672"/>
            <a:ext cx="2663858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53711" y="476672"/>
            <a:ext cx="2663858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55576" y="682083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03648" y="1007774"/>
            <a:ext cx="6917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27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19872" y="690637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b="1" dirty="0">
                <a:solidFill>
                  <a:prstClr val="black"/>
                </a:solidFill>
              </a:rPr>
              <a:t>9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139952" y="3903180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b="1" dirty="0">
                <a:solidFill>
                  <a:prstClr val="black"/>
                </a:solidFill>
              </a:rPr>
              <a:t>9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420246" y="3490398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b="1" dirty="0">
                <a:solidFill>
                  <a:prstClr val="black"/>
                </a:solidFill>
              </a:rPr>
              <a:t>9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386641" y="400506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b="1" dirty="0" smtClean="0">
                <a:solidFill>
                  <a:prstClr val="black"/>
                </a:solidFill>
              </a:rPr>
              <a:t>45</a:t>
            </a:r>
            <a:endParaRPr lang="ru-RU" sz="2800" b="1" dirty="0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732239" y="251530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b="1" dirty="0" smtClean="0">
                <a:solidFill>
                  <a:prstClr val="black"/>
                </a:solidFill>
              </a:rPr>
              <a:t>63</a:t>
            </a:r>
            <a:endParaRPr lang="ru-RU" sz="2800" b="1" dirty="0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059024" y="249289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b="1" dirty="0" smtClean="0">
                <a:solidFill>
                  <a:prstClr val="black"/>
                </a:solidFill>
              </a:rPr>
              <a:t>72</a:t>
            </a:r>
            <a:endParaRPr lang="ru-RU" sz="2800" b="1" dirty="0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095439" y="2138129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b="1" dirty="0">
                <a:solidFill>
                  <a:prstClr val="black"/>
                </a:solidFill>
              </a:rPr>
              <a:t>9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55576" y="2138129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b="1" dirty="0" smtClean="0">
                <a:solidFill>
                  <a:prstClr val="black"/>
                </a:solidFill>
              </a:rPr>
              <a:t>2</a:t>
            </a:r>
            <a:endParaRPr lang="ru-RU" sz="2800" b="1" dirty="0">
              <a:solidFill>
                <a:prstClr val="black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732240" y="100777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b="1" dirty="0" smtClean="0">
                <a:solidFill>
                  <a:prstClr val="black"/>
                </a:solidFill>
              </a:rPr>
              <a:t>54</a:t>
            </a:r>
            <a:endParaRPr lang="ru-RU" sz="2800" b="1" dirty="0">
              <a:solidFill>
                <a:prstClr val="black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012160" y="662928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b="1" dirty="0">
                <a:solidFill>
                  <a:prstClr val="black"/>
                </a:solidFill>
              </a:rPr>
              <a:t>6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044058" y="100524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b="1" dirty="0" smtClean="0">
                <a:solidFill>
                  <a:prstClr val="black"/>
                </a:solidFill>
              </a:rPr>
              <a:t>81</a:t>
            </a:r>
            <a:endParaRPr lang="ru-RU" sz="2800" b="1" dirty="0">
              <a:solidFill>
                <a:prstClr val="black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746949" y="390318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b="1" dirty="0">
                <a:solidFill>
                  <a:prstClr val="black"/>
                </a:solidFill>
              </a:rPr>
              <a:t>27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104492" y="2083753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b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500319" y="2114237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b="1" dirty="0" smtClean="0">
                <a:solidFill>
                  <a:srgbClr val="FF0000"/>
                </a:solidFill>
              </a:rPr>
              <a:t>8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458968" y="248888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b="1" dirty="0" smtClean="0">
                <a:solidFill>
                  <a:srgbClr val="FF0000"/>
                </a:solidFill>
              </a:rPr>
              <a:t>18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716653" y="3541622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b="1" dirty="0" smtClean="0">
                <a:solidFill>
                  <a:srgbClr val="FF0000"/>
                </a:solidFill>
              </a:rPr>
              <a:t>1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104492" y="3541622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835155" y="3608878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b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143110" y="3564030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b="1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2172246" y="662928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b="1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4846390" y="671482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9</a:t>
            </a:r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7507521" y="662928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b="1" dirty="0">
                <a:solidFill>
                  <a:srgbClr val="FF0000"/>
                </a:solidFill>
              </a:rPr>
              <a:t>9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898754" y="2083753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9</a:t>
            </a:r>
            <a:endParaRPr lang="ru-RU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7507521" y="2064598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9</a:t>
            </a:r>
            <a:endParaRPr lang="ru-RU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7507521" y="3608878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b="1" dirty="0">
                <a:solidFill>
                  <a:srgbClr val="FF0000"/>
                </a:solidFill>
              </a:rPr>
              <a:t>9</a:t>
            </a:r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56889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188640"/>
            <a:ext cx="8856984" cy="3096344"/>
          </a:xfrm>
        </p:spPr>
        <p:txBody>
          <a:bodyPr/>
          <a:lstStyle/>
          <a:p>
            <a:r>
              <a:rPr lang="ru-RU" dirty="0" smtClean="0"/>
              <a:t>Приготовили 9 оправ для очков. Сколько потребуется стёкол, чтобы изготовить очки?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140968"/>
            <a:ext cx="4894368" cy="2731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547715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4639228"/>
            <a:ext cx="4464496" cy="1151972"/>
          </a:xfrm>
        </p:spPr>
        <p:txBody>
          <a:bodyPr/>
          <a:lstStyle/>
          <a:p>
            <a:r>
              <a:rPr lang="ru-RU" sz="6600" dirty="0" smtClean="0"/>
              <a:t>2    9 = 18</a:t>
            </a:r>
            <a:endParaRPr lang="ru-RU" sz="66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8987" y="3573016"/>
            <a:ext cx="1542389" cy="860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12658" y="4941168"/>
            <a:ext cx="1344649" cy="750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50181" y="4183004"/>
            <a:ext cx="1634802" cy="91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70519" y="2392816"/>
            <a:ext cx="1406452" cy="784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3313" y="980728"/>
            <a:ext cx="1512168" cy="844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36145" y="5589240"/>
            <a:ext cx="1417215" cy="791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48032" y="2996952"/>
            <a:ext cx="1429812" cy="798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555116"/>
            <a:ext cx="1696541" cy="9469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3" y="188640"/>
            <a:ext cx="1728192" cy="964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вал 3"/>
          <p:cNvSpPr/>
          <p:nvPr/>
        </p:nvSpPr>
        <p:spPr>
          <a:xfrm>
            <a:off x="1173618" y="5103383"/>
            <a:ext cx="288033" cy="218157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51531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332656"/>
            <a:ext cx="8640960" cy="3168352"/>
          </a:xfrm>
        </p:spPr>
        <p:txBody>
          <a:bodyPr/>
          <a:lstStyle/>
          <a:p>
            <a:r>
              <a:rPr lang="ru-RU" dirty="0" smtClean="0"/>
              <a:t>Если </a:t>
            </a:r>
            <a:r>
              <a:rPr lang="ru-RU" dirty="0"/>
              <a:t>разложить пирожные в коробки по </a:t>
            </a:r>
            <a:r>
              <a:rPr lang="ru-RU" dirty="0">
                <a:solidFill>
                  <a:srgbClr val="FF0000"/>
                </a:solidFill>
              </a:rPr>
              <a:t>6 штук</a:t>
            </a:r>
            <a:r>
              <a:rPr lang="ru-RU" dirty="0"/>
              <a:t>, потребуется </a:t>
            </a:r>
            <a:r>
              <a:rPr lang="ru-RU" dirty="0">
                <a:solidFill>
                  <a:srgbClr val="FF0000"/>
                </a:solidFill>
              </a:rPr>
              <a:t>8 коробок</a:t>
            </a:r>
            <a:r>
              <a:rPr lang="ru-RU" dirty="0"/>
              <a:t>. Сколько всего пирожных?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111" t="27470"/>
          <a:stretch/>
        </p:blipFill>
        <p:spPr bwMode="auto">
          <a:xfrm>
            <a:off x="2195736" y="3872911"/>
            <a:ext cx="3167910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5075112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193</TotalTime>
  <Words>209</Words>
  <Application>Microsoft Office PowerPoint</Application>
  <PresentationFormat>Экран (4:3)</PresentationFormat>
  <Paragraphs>75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Апекс</vt:lpstr>
      <vt:lpstr>Тема: Во сколько раз больше или меньше?</vt:lpstr>
      <vt:lpstr>Минутка чистописания</vt:lpstr>
      <vt:lpstr>Минутка чистописания</vt:lpstr>
      <vt:lpstr>Устный счёт</vt:lpstr>
      <vt:lpstr>Какие числа нужно вставить?</vt:lpstr>
      <vt:lpstr>Проверь себя</vt:lpstr>
      <vt:lpstr>Приготовили 9 оправ для очков. Сколько потребуется стёкол, чтобы изготовить очки?</vt:lpstr>
      <vt:lpstr>2    9 = 18</vt:lpstr>
      <vt:lpstr>Если разложить пирожные в коробки по 6 штук, потребуется 8 коробок. Сколько всего пирожных?</vt:lpstr>
      <vt:lpstr>6     8 = 48</vt:lpstr>
      <vt:lpstr>Составь такую фигуру</vt:lpstr>
      <vt:lpstr> Уберите 2 палочки так, чтобы осталось 2 квадрата</vt:lpstr>
      <vt:lpstr>Проверь:</vt:lpstr>
      <vt:lpstr> Уберите 2 палочки так, чтобы квадратов не осталось</vt:lpstr>
      <vt:lpstr>Проверь:</vt:lpstr>
      <vt:lpstr> Уберите 3 палочки так, чтобы осталось 2 квадрата. Какой ещё остался многоугольник?</vt:lpstr>
      <vt:lpstr>Проверь:</vt:lpstr>
      <vt:lpstr>Каких фигур больше?  На сколько кругов больше, чем треугольников?</vt:lpstr>
      <vt:lpstr>Каких фигур меньше?  На сколько треугольников меньше, чем кругов?</vt:lpstr>
      <vt:lpstr>Во сколько раз кругов больше, чем треугольников?  Во сколько раз треугольников меньше, чем кругов?</vt:lpstr>
      <vt:lpstr>Слайд 21</vt:lpstr>
      <vt:lpstr>Слайд 22</vt:lpstr>
      <vt:lpstr>Рефлексия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Во сколько раз больше?</dc:title>
  <dc:creator>User</dc:creator>
  <cp:lastModifiedBy>Ученик</cp:lastModifiedBy>
  <cp:revision>14</cp:revision>
  <dcterms:created xsi:type="dcterms:W3CDTF">2013-12-23T10:36:48Z</dcterms:created>
  <dcterms:modified xsi:type="dcterms:W3CDTF">2014-03-27T07:28:07Z</dcterms:modified>
</cp:coreProperties>
</file>